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272" r:id="rId21"/>
    <p:sldId id="300" r:id="rId22"/>
    <p:sldId id="30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54" d="100"/>
          <a:sy n="154" d="100"/>
        </p:scale>
        <p:origin x="192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../embeddings/oleObject9.bin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../embeddings/oleObject10.bin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../embeddings/oleObject1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https://d.docs.live.net/a055d175889456cd/Consultancy/Little%20Birch%20%5e0%20Aconbury/Questionnaire%20analysis/Bar%20charts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../embeddings/oleObject8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8022091769453533"/>
          <c:y val="0.14430916484924272"/>
          <c:w val="0.43955839669658558"/>
          <c:h val="0.7625124455125095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87-43F6-B0EE-2862EB606249}"/>
              </c:ext>
            </c:extLst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87-43F6-B0EE-2862EB606249}"/>
              </c:ext>
            </c:extLst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87-43F6-B0EE-2862EB606249}"/>
              </c:ext>
            </c:extLst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187-43F6-B0EE-2862EB606249}"/>
              </c:ext>
            </c:extLst>
          </c:dPt>
          <c:dLbls>
            <c:dLbl>
              <c:idx val="0"/>
              <c:layout>
                <c:manualLayout>
                  <c:x val="7.3808328820589214E-2"/>
                  <c:y val="6.330946265080392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5C2C266-FF61-424F-A271-36002C8EF911}" type="CELLRANGE">
                      <a:rPr lang="en-US" sz="1000" baseline="0">
                        <a:solidFill>
                          <a:sysClr val="windowText" lastClr="000000"/>
                        </a:solidFill>
                      </a:rPr>
                      <a:pPr>
                        <a:defRPr sz="1000">
                          <a:solidFill>
                            <a:sysClr val="windowText" lastClr="000000"/>
                          </a:solidFill>
                        </a:defRPr>
                      </a:pPr>
                      <a:t>[CELLRANGE]</a:t>
                    </a:fld>
                    <a:r>
                      <a:rPr lang="en-US" sz="1000" baseline="0">
                        <a:solidFill>
                          <a:sysClr val="windowText" lastClr="000000"/>
                        </a:solidFill>
                      </a:rPr>
                      <a:t>, </a:t>
                    </a:r>
                    <a:fld id="{4CD373A6-A49C-4C41-B575-989994353203}" type="VALUE">
                      <a:rPr lang="en-US" sz="1000" baseline="0">
                        <a:solidFill>
                          <a:sysClr val="windowText" lastClr="000000"/>
                        </a:solidFill>
                      </a:rPr>
                      <a:pPr>
                        <a:defRPr sz="1000">
                          <a:solidFill>
                            <a:sysClr val="windowText" lastClr="000000"/>
                          </a:solidFill>
                        </a:defRPr>
                      </a:pPr>
                      <a:t>[VALUE]</a:t>
                    </a:fld>
                    <a:r>
                      <a:rPr lang="en-US" sz="1000" baseline="0">
                        <a:solidFill>
                          <a:sysClr val="windowText" lastClr="000000"/>
                        </a:solidFill>
                      </a:rPr>
                      <a:t>, </a:t>
                    </a:r>
                    <a:fld id="{B57C1441-A478-41EE-A4E7-16C59B5F1860}" type="PERCENTAGE">
                      <a:rPr lang="en-US" sz="1000" baseline="0">
                        <a:solidFill>
                          <a:sysClr val="windowText" lastClr="000000"/>
                        </a:solidFill>
                      </a:rPr>
                      <a:pPr>
                        <a:defRPr sz="1000">
                          <a:solidFill>
                            <a:sysClr val="windowText" lastClr="000000"/>
                          </a:solidFill>
                        </a:defRPr>
                      </a:pPr>
                      <a:t>[PERCENTAGE]</a:t>
                    </a:fld>
                    <a:endParaRPr lang="en-US" sz="1000" baseline="0">
                      <a:solidFill>
                        <a:sysClr val="windowText" lastClr="00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94761020382385"/>
                      <c:h val="0.19850698136383893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3187-43F6-B0EE-2862EB606249}"/>
                </c:ext>
              </c:extLst>
            </c:dLbl>
            <c:dLbl>
              <c:idx val="1"/>
              <c:layout>
                <c:manualLayout>
                  <c:x val="0.19056220890655617"/>
                  <c:y val="-8.851958351509682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A14C26B-BDC6-4799-AC05-64673556B9DD}" type="CELLRANGE">
                      <a:rPr lang="en-US" sz="1000" baseline="0"/>
                      <a:pPr>
                        <a:defRPr sz="1000"/>
                      </a:pPr>
                      <a:t>[CELLRANGE]</a:t>
                    </a:fld>
                    <a:r>
                      <a:rPr lang="en-US" sz="1000" baseline="0"/>
                      <a:t>, </a:t>
                    </a:r>
                    <a:fld id="{60194DFD-9358-46B2-9336-247E6CC17B2B}" type="VALUE">
                      <a:rPr lang="en-US" sz="1000" baseline="0"/>
                      <a:pPr>
                        <a:defRPr sz="1000"/>
                      </a:pPr>
                      <a:t>[VALUE]</a:t>
                    </a:fld>
                    <a:r>
                      <a:rPr lang="en-US" sz="1000" baseline="0"/>
                      <a:t>, </a:t>
                    </a:r>
                    <a:fld id="{4EA78902-DF12-41A3-980B-31B1BD3BF940}" type="PERCENTAGE">
                      <a:rPr lang="en-US" sz="1000" baseline="0"/>
                      <a:pPr>
                        <a:defRPr sz="1000"/>
                      </a:pPr>
                      <a:t>[PERCENTAGE]</a:t>
                    </a:fld>
                    <a:endParaRPr lang="en-US" sz="1000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47062021109039"/>
                      <c:h val="0.1635428025696481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3187-43F6-B0EE-2862EB606249}"/>
                </c:ext>
              </c:extLst>
            </c:dLbl>
            <c:dLbl>
              <c:idx val="2"/>
              <c:layout>
                <c:manualLayout>
                  <c:x val="-2.1937593593247699E-2"/>
                  <c:y val="3.156203224831852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1DE3989-8FFC-4A63-9122-06EB1918B761}" type="CELLRANGE">
                      <a:rPr lang="en-US" sz="1000" baseline="0"/>
                      <a:pPr>
                        <a:defRPr sz="1000"/>
                      </a:pPr>
                      <a:t>[CELLRANGE]</a:t>
                    </a:fld>
                    <a:r>
                      <a:rPr lang="en-US" sz="1000" baseline="0"/>
                      <a:t>, </a:t>
                    </a:r>
                    <a:fld id="{CDA8C8B3-10D5-4D60-8CD9-C19AF7D98CED}" type="VALUE">
                      <a:rPr lang="en-US" sz="1000" baseline="0"/>
                      <a:pPr>
                        <a:defRPr sz="1000"/>
                      </a:pPr>
                      <a:t>[VALUE]</a:t>
                    </a:fld>
                    <a:r>
                      <a:rPr lang="en-US" sz="1000" baseline="0"/>
                      <a:t>, </a:t>
                    </a:r>
                    <a:fld id="{C506294F-7E8F-44ED-84EE-676AAF3BB14F}" type="PERCENTAGE">
                      <a:rPr lang="en-US" sz="1000" baseline="0"/>
                      <a:pPr>
                        <a:defRPr sz="1000"/>
                      </a:pPr>
                      <a:t>[PERCENTAGE]</a:t>
                    </a:fld>
                    <a:endParaRPr lang="en-US" sz="1000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2041653607032"/>
                      <c:h val="0.19163009340022474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3187-43F6-B0EE-2862EB606249}"/>
                </c:ext>
              </c:extLst>
            </c:dLbl>
            <c:dLbl>
              <c:idx val="3"/>
              <c:layout>
                <c:manualLayout>
                  <c:x val="-0.10663615485564304"/>
                  <c:y val="2.85068533100029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CC3967C-A795-4EE6-8863-659CB6502489}" type="CELLRANGE">
                      <a:rPr lang="en-US" sz="1000" baseline="0"/>
                      <a:pPr>
                        <a:defRPr sz="1000"/>
                      </a:pPr>
                      <a:t>[CELLRANGE]</a:t>
                    </a:fld>
                    <a:r>
                      <a:rPr lang="en-US" sz="1000" baseline="0"/>
                      <a:t>, </a:t>
                    </a:r>
                    <a:fld id="{D5E49B48-280F-4A20-B17C-CF33E442BF34}" type="VALUE">
                      <a:rPr lang="en-US" sz="1000" baseline="0"/>
                      <a:pPr>
                        <a:defRPr sz="1000"/>
                      </a:pPr>
                      <a:t>[VALUE]</a:t>
                    </a:fld>
                    <a:r>
                      <a:rPr lang="en-US" sz="1000" baseline="0"/>
                      <a:t>, </a:t>
                    </a:r>
                    <a:fld id="{1885631F-7930-46ED-95DC-2CD13F59DC3D}" type="PERCENTAGE">
                      <a:rPr lang="en-US" sz="1000" baseline="0"/>
                      <a:pPr>
                        <a:defRPr sz="1000"/>
                      </a:pPr>
                      <a:t>[PERCENTAGE]</a:t>
                    </a:fld>
                    <a:endParaRPr lang="en-US" sz="1000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3187-43F6-B0EE-2862EB6062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val>
            <c:numRef>
              <c:f>'[Pie charts.xlsx]Sheet1'!$D$3:$D$6</c:f>
              <c:numCache>
                <c:formatCode>General</c:formatCode>
                <c:ptCount val="4"/>
                <c:pt idx="0">
                  <c:v>40</c:v>
                </c:pt>
                <c:pt idx="1">
                  <c:v>99</c:v>
                </c:pt>
                <c:pt idx="2">
                  <c:v>40</c:v>
                </c:pt>
                <c:pt idx="3">
                  <c:v>11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'[Pie charts.xlsx]Sheet1'!$A$3:$A$6</c15:f>
                <c15:dlblRangeCache>
                  <c:ptCount val="4"/>
                  <c:pt idx="0">
                    <c:v>Draw boundaries</c:v>
                  </c:pt>
                  <c:pt idx="1">
                    <c:v>Describe areas</c:v>
                  </c:pt>
                  <c:pt idx="2">
                    <c:v>No opinion</c:v>
                  </c:pt>
                  <c:pt idx="3">
                    <c:v>Not answered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3187-43F6-B0EE-2862EB60624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'[Bar charts.xlsx]Sheet1'!$A$232:$A$236</c:f>
              <c:strCache>
                <c:ptCount val="5"/>
                <c:pt idx="0">
                  <c:v>Local environmental features</c:v>
                </c:pt>
                <c:pt idx="1">
                  <c:v>Housing </c:v>
                </c:pt>
                <c:pt idx="2">
                  <c:v>Renewable energy</c:v>
                </c:pt>
                <c:pt idx="3">
                  <c:v>Community infrastructure</c:v>
                </c:pt>
                <c:pt idx="4">
                  <c:v>Transport and highway maintenance</c:v>
                </c:pt>
              </c:strCache>
            </c:strRef>
          </c:cat>
          <c:val>
            <c:numRef>
              <c:f>'[Bar charts.xlsx]Sheet1'!$B$232:$B$236</c:f>
              <c:numCache>
                <c:formatCode>General</c:formatCode>
                <c:ptCount val="5"/>
                <c:pt idx="0">
                  <c:v>22</c:v>
                </c:pt>
                <c:pt idx="1">
                  <c:v>14</c:v>
                </c:pt>
                <c:pt idx="2">
                  <c:v>10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2-4312-A4A4-B41F637CA9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1"/>
        <c:axId val="226321024"/>
        <c:axId val="226321416"/>
      </c:barChart>
      <c:catAx>
        <c:axId val="2263210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321416"/>
        <c:crossesAt val="1.0000000000000002E-2"/>
        <c:auto val="1"/>
        <c:lblAlgn val="ctr"/>
        <c:lblOffset val="100"/>
        <c:noMultiLvlLbl val="0"/>
      </c:catAx>
      <c:valAx>
        <c:axId val="226321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>
                    <a:solidFill>
                      <a:sysClr val="windowText" lastClr="000000"/>
                    </a:solidFill>
                  </a:rPr>
                  <a:t>No. of comments  N=43 (23%)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321024"/>
        <c:crosses val="autoZero"/>
        <c:crossBetween val="between"/>
      </c:valAx>
      <c:spPr>
        <a:noFill/>
        <a:ln>
          <a:solidFill>
            <a:schemeClr val="bg2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'[Bar charts.xlsx]Sheet1'!$A$4:$A$9</c:f>
              <c:strCache>
                <c:ptCount val="6"/>
                <c:pt idx="0">
                  <c:v>&lt; 1 year</c:v>
                </c:pt>
                <c:pt idx="1">
                  <c:v>1-2 years</c:v>
                </c:pt>
                <c:pt idx="2">
                  <c:v>3-5 years</c:v>
                </c:pt>
                <c:pt idx="3">
                  <c:v>6-10 years</c:v>
                </c:pt>
                <c:pt idx="4">
                  <c:v>&gt; 10 years</c:v>
                </c:pt>
                <c:pt idx="5">
                  <c:v>No answer</c:v>
                </c:pt>
              </c:strCache>
            </c:strRef>
          </c:cat>
          <c:val>
            <c:numRef>
              <c:f>'[Bar charts.xlsx]Sheet1'!$C$4:$C$9</c:f>
              <c:numCache>
                <c:formatCode>General</c:formatCode>
                <c:ptCount val="6"/>
                <c:pt idx="0">
                  <c:v>2</c:v>
                </c:pt>
                <c:pt idx="1">
                  <c:v>8</c:v>
                </c:pt>
                <c:pt idx="2">
                  <c:v>17</c:v>
                </c:pt>
                <c:pt idx="3">
                  <c:v>20</c:v>
                </c:pt>
                <c:pt idx="4">
                  <c:v>142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81-49C7-B5CB-D39C8B28B9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26706400"/>
        <c:axId val="226706792"/>
      </c:barChart>
      <c:catAx>
        <c:axId val="2267064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>
                    <a:solidFill>
                      <a:sysClr val="windowText" lastClr="000000"/>
                    </a:solidFill>
                  </a:rPr>
                  <a:t>Length of residence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706792"/>
        <c:crosses val="autoZero"/>
        <c:auto val="1"/>
        <c:lblAlgn val="ctr"/>
        <c:lblOffset val="100"/>
        <c:noMultiLvlLbl val="0"/>
      </c:catAx>
      <c:valAx>
        <c:axId val="226706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>
                    <a:solidFill>
                      <a:sysClr val="windowText" lastClr="000000"/>
                    </a:solidFill>
                  </a:rPr>
                  <a:t>No of respondents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706400"/>
        <c:crosses val="autoZero"/>
        <c:crossBetween val="between"/>
      </c:valAx>
      <c:spPr>
        <a:noFill/>
        <a:ln>
          <a:solidFill>
            <a:schemeClr val="bg2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00" baseline="0"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GB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0935824454393564"/>
          <c:y val="3.06152459103334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7F-4028-AE78-669A503BC5DC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7F-4028-AE78-669A503BC5DC}"/>
              </c:ext>
            </c:extLst>
          </c:dPt>
          <c:dLbls>
            <c:dLbl>
              <c:idx val="0"/>
              <c:layout>
                <c:manualLayout>
                  <c:x val="7.7336912786602513E-2"/>
                  <c:y val="-3.780018610212474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A8DCA06-ECAF-4F10-BFD2-1F7C3BC43B8B}" type="CELLRANGE">
                      <a:rPr lang="en-US" baseline="0"/>
                      <a:pPr>
                        <a:defRPr sz="1000">
                          <a:solidFill>
                            <a:schemeClr val="tx1"/>
                          </a:solidFill>
                        </a:defRPr>
                      </a:pPr>
                      <a:t>[CELLRANGE]</a:t>
                    </a:fld>
                    <a:r>
                      <a:rPr lang="en-US" baseline="0"/>
                      <a:t>, </a:t>
                    </a:r>
                    <a:fld id="{1DFD198D-AEDD-4BB7-8190-9096CFD28AE6}" type="VALUE">
                      <a:rPr lang="en-US" baseline="0"/>
                      <a:pPr>
                        <a:defRPr sz="1000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r>
                      <a:rPr lang="en-US" baseline="0"/>
                      <a:t>, </a:t>
                    </a:r>
                    <a:fld id="{35CE4A96-810E-4690-8D4D-4EDA635485E9}" type="PERCENTAGE">
                      <a:rPr lang="en-US" baseline="0"/>
                      <a:pPr>
                        <a:defRPr sz="1000">
                          <a:solidFill>
                            <a:schemeClr val="tx1"/>
                          </a:solidFill>
                        </a:defRPr>
                      </a:pPr>
                      <a:t>[PERCENTAGE]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321189025240164"/>
                      <c:h val="0.14496318938542907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547F-4028-AE78-669A503BC5DC}"/>
                </c:ext>
              </c:extLst>
            </c:dLbl>
            <c:dLbl>
              <c:idx val="1"/>
              <c:layout>
                <c:manualLayout>
                  <c:x val="-8.4112970221402017E-2"/>
                  <c:y val="2.5040217665559375E-2"/>
                </c:manualLayout>
              </c:layout>
              <c:tx>
                <c:rich>
                  <a:bodyPr/>
                  <a:lstStyle/>
                  <a:p>
                    <a:fld id="{5006B5B9-21FF-4F7B-AB29-56B64B1D6E96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4B535956-2D86-4C9F-A4AE-66870B0B687F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, </a:t>
                    </a:r>
                    <a:fld id="{173D1ABB-9047-4E08-8591-CDDF9F634AA5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547F-4028-AE78-669A503BC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val>
            <c:numRef>
              <c:f>'[Pie charts.xlsx]Sheet1'!$B$10:$B$11</c:f>
              <c:numCache>
                <c:formatCode>General</c:formatCode>
                <c:ptCount val="2"/>
                <c:pt idx="0">
                  <c:v>144</c:v>
                </c:pt>
                <c:pt idx="1">
                  <c:v>46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'[Pie charts.xlsx]Sheet1'!$A$10:$A$11</c15:f>
                <c15:dlblRangeCache>
                  <c:ptCount val="2"/>
                  <c:pt idx="0">
                    <c:v>Little Birch</c:v>
                  </c:pt>
                  <c:pt idx="1">
                    <c:v>Aconbury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547F-4028-AE78-669A503BC5D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'[Bar charts.xlsx]Sheet1'!$A$90:$A$95</c:f>
              <c:strCache>
                <c:ptCount val="6"/>
                <c:pt idx="0">
                  <c:v>No opinion</c:v>
                </c:pt>
                <c:pt idx="1">
                  <c:v>No</c:v>
                </c:pt>
                <c:pt idx="2">
                  <c:v>Specific locations</c:v>
                </c:pt>
                <c:pt idx="3">
                  <c:v>Add to clusters/infill</c:v>
                </c:pt>
                <c:pt idx="4">
                  <c:v>Facilities and access</c:v>
                </c:pt>
                <c:pt idx="5">
                  <c:v>Built-up areas </c:v>
                </c:pt>
              </c:strCache>
            </c:strRef>
          </c:cat>
          <c:val>
            <c:numRef>
              <c:f>'[Bar charts.xlsx]Sheet1'!$C$90:$C$95</c:f>
              <c:numCache>
                <c:formatCode>General</c:formatCode>
                <c:ptCount val="6"/>
                <c:pt idx="0">
                  <c:v>9</c:v>
                </c:pt>
                <c:pt idx="1">
                  <c:v>14</c:v>
                </c:pt>
                <c:pt idx="2">
                  <c:v>29</c:v>
                </c:pt>
                <c:pt idx="3">
                  <c:v>19</c:v>
                </c:pt>
                <c:pt idx="4">
                  <c:v>7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FC-4B29-ADC5-B8393012B3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1"/>
        <c:axId val="225673744"/>
        <c:axId val="225674136"/>
      </c:barChart>
      <c:catAx>
        <c:axId val="2256737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674136"/>
        <c:crossesAt val="1.0000000000000002E-2"/>
        <c:auto val="1"/>
        <c:lblAlgn val="ctr"/>
        <c:lblOffset val="100"/>
        <c:noMultiLvlLbl val="0"/>
      </c:catAx>
      <c:valAx>
        <c:axId val="225674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>
                    <a:solidFill>
                      <a:sysClr val="windowText" lastClr="000000"/>
                    </a:solidFill>
                  </a:rPr>
                  <a:t>No. of comments  N=82 (43%)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673744"/>
        <c:crosses val="autoZero"/>
        <c:crossBetween val="between"/>
      </c:valAx>
      <c:spPr>
        <a:noFill/>
        <a:ln>
          <a:solidFill>
            <a:schemeClr val="bg2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'[Bar charts.xlsx]Sheet1'!$A$110:$A$117</c:f>
              <c:strCache>
                <c:ptCount val="8"/>
                <c:pt idx="0">
                  <c:v>No opinion</c:v>
                </c:pt>
                <c:pt idx="1">
                  <c:v>No</c:v>
                </c:pt>
                <c:pt idx="2">
                  <c:v>Specific locations</c:v>
                </c:pt>
                <c:pt idx="3">
                  <c:v>Environment and views</c:v>
                </c:pt>
                <c:pt idx="4">
                  <c:v>Woodland</c:v>
                </c:pt>
                <c:pt idx="5">
                  <c:v>Access and drainage</c:v>
                </c:pt>
                <c:pt idx="6">
                  <c:v>Open countryside and farmland</c:v>
                </c:pt>
                <c:pt idx="7">
                  <c:v>Within village - avoid 'cramming'</c:v>
                </c:pt>
              </c:strCache>
            </c:strRef>
          </c:cat>
          <c:val>
            <c:numRef>
              <c:f>'[Bar charts.xlsx]Sheet1'!$B$110:$B$117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12</c:v>
                </c:pt>
                <c:pt idx="3">
                  <c:v>16</c:v>
                </c:pt>
                <c:pt idx="4">
                  <c:v>15</c:v>
                </c:pt>
                <c:pt idx="5">
                  <c:v>13</c:v>
                </c:pt>
                <c:pt idx="6">
                  <c:v>32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C8-4D81-9316-BA11940D770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1"/>
        <c:axId val="79305744"/>
        <c:axId val="225674528"/>
      </c:barChart>
      <c:catAx>
        <c:axId val="793057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674528"/>
        <c:crossesAt val="1.0000000000000002E-2"/>
        <c:auto val="1"/>
        <c:lblAlgn val="ctr"/>
        <c:lblOffset val="100"/>
        <c:noMultiLvlLbl val="0"/>
      </c:catAx>
      <c:valAx>
        <c:axId val="225674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>
                    <a:solidFill>
                      <a:sysClr val="windowText" lastClr="000000"/>
                    </a:solidFill>
                  </a:rPr>
                  <a:t>No. of comments  N=80 (42%)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05744"/>
        <c:crosses val="autoZero"/>
        <c:crossBetween val="between"/>
      </c:valAx>
      <c:spPr>
        <a:noFill/>
        <a:ln>
          <a:solidFill>
            <a:schemeClr val="bg2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 algn="just"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'[Bar charts.xlsx]Sheet1'!$A$130:$A$134</c:f>
              <c:strCache>
                <c:ptCount val="5"/>
                <c:pt idx="0">
                  <c:v>No comment/no opinion</c:v>
                </c:pt>
                <c:pt idx="1">
                  <c:v>Design, location and transport</c:v>
                </c:pt>
                <c:pt idx="2">
                  <c:v>More housing needed</c:v>
                </c:pt>
                <c:pt idx="3">
                  <c:v>No need for more housing</c:v>
                </c:pt>
                <c:pt idx="4">
                  <c:v>Modest housing growth only</c:v>
                </c:pt>
              </c:strCache>
            </c:strRef>
          </c:cat>
          <c:val>
            <c:numRef>
              <c:f>'[Bar charts.xlsx]Sheet1'!$B$130:$B$134</c:f>
              <c:numCache>
                <c:formatCode>General</c:formatCode>
                <c:ptCount val="5"/>
                <c:pt idx="0">
                  <c:v>6</c:v>
                </c:pt>
                <c:pt idx="1">
                  <c:v>18</c:v>
                </c:pt>
                <c:pt idx="2">
                  <c:v>32</c:v>
                </c:pt>
                <c:pt idx="3">
                  <c:v>13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16-43EB-A6AB-109EC85DA2F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1"/>
        <c:axId val="225676488"/>
        <c:axId val="225676880"/>
      </c:barChart>
      <c:catAx>
        <c:axId val="2256764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676880"/>
        <c:crossesAt val="1.0000000000000002E-2"/>
        <c:auto val="1"/>
        <c:lblAlgn val="ctr"/>
        <c:lblOffset val="100"/>
        <c:noMultiLvlLbl val="0"/>
      </c:catAx>
      <c:valAx>
        <c:axId val="225676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>
                    <a:solidFill>
                      <a:sysClr val="windowText" lastClr="000000"/>
                    </a:solidFill>
                  </a:rPr>
                  <a:t>No. of comments  N=75 (39%)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676488"/>
        <c:crosses val="autoZero"/>
        <c:crossBetween val="between"/>
      </c:valAx>
      <c:spPr>
        <a:noFill/>
        <a:ln>
          <a:solidFill>
            <a:schemeClr val="bg2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'[Bar charts.xlsx]Sheet1'!$A$150:$A$157</c:f>
              <c:strCache>
                <c:ptCount val="8"/>
                <c:pt idx="0">
                  <c:v>No comment</c:v>
                </c:pt>
                <c:pt idx="1">
                  <c:v>Pedestrians, cyclists and horseriders </c:v>
                </c:pt>
                <c:pt idx="2">
                  <c:v>Signage</c:v>
                </c:pt>
                <c:pt idx="3">
                  <c:v>Public transport</c:v>
                </c:pt>
                <c:pt idx="4">
                  <c:v>Road maintenance</c:v>
                </c:pt>
                <c:pt idx="5">
                  <c:v>Reductions in traffic speed</c:v>
                </c:pt>
                <c:pt idx="6">
                  <c:v>HGvs</c:v>
                </c:pt>
                <c:pt idx="7">
                  <c:v>New houses and traffic increases</c:v>
                </c:pt>
              </c:strCache>
            </c:strRef>
          </c:cat>
          <c:val>
            <c:numRef>
              <c:f>'[Bar charts.xlsx]Sheet1'!$B$150:$B$157</c:f>
              <c:numCache>
                <c:formatCode>General</c:formatCode>
                <c:ptCount val="8"/>
                <c:pt idx="0">
                  <c:v>4</c:v>
                </c:pt>
                <c:pt idx="1">
                  <c:v>8</c:v>
                </c:pt>
                <c:pt idx="2">
                  <c:v>10</c:v>
                </c:pt>
                <c:pt idx="3">
                  <c:v>22</c:v>
                </c:pt>
                <c:pt idx="4">
                  <c:v>25</c:v>
                </c:pt>
                <c:pt idx="5">
                  <c:v>29</c:v>
                </c:pt>
                <c:pt idx="6">
                  <c:v>8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E0-4F22-A356-220A130AE9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1"/>
        <c:axId val="226483096"/>
        <c:axId val="226483488"/>
      </c:barChart>
      <c:catAx>
        <c:axId val="2264830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483488"/>
        <c:crossesAt val="1.0000000000000002E-2"/>
        <c:auto val="1"/>
        <c:lblAlgn val="ctr"/>
        <c:lblOffset val="100"/>
        <c:noMultiLvlLbl val="0"/>
      </c:catAx>
      <c:valAx>
        <c:axId val="226483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>
                    <a:solidFill>
                      <a:sysClr val="windowText" lastClr="000000"/>
                    </a:solidFill>
                  </a:rPr>
                  <a:t>No. of comments  N=82 (43%)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483096"/>
        <c:crosses val="autoZero"/>
        <c:crossBetween val="between"/>
      </c:valAx>
      <c:spPr>
        <a:noFill/>
        <a:ln>
          <a:solidFill>
            <a:schemeClr val="bg2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'[Bar charts.xlsx]Sheet1'!$A$70:$A$79</c:f>
              <c:strCache>
                <c:ptCount val="10"/>
                <c:pt idx="0">
                  <c:v>Light industrial and manufacturing</c:v>
                </c:pt>
                <c:pt idx="1">
                  <c:v>Shop/Post Office</c:v>
                </c:pt>
                <c:pt idx="2">
                  <c:v>Pubs, restaurants and cafes</c:v>
                </c:pt>
                <c:pt idx="3">
                  <c:v>Offices/small businesses</c:v>
                </c:pt>
                <c:pt idx="4">
                  <c:v>Storage and distribution</c:v>
                </c:pt>
                <c:pt idx="5">
                  <c:v>Tourism, leisure and crafts</c:v>
                </c:pt>
                <c:pt idx="6">
                  <c:v>Food and drink production</c:v>
                </c:pt>
                <c:pt idx="7">
                  <c:v>Livery and stabling</c:v>
                </c:pt>
                <c:pt idx="8">
                  <c:v>Forestry and related activities</c:v>
                </c:pt>
                <c:pt idx="9">
                  <c:v>Agriculture and farming-related</c:v>
                </c:pt>
              </c:strCache>
            </c:strRef>
          </c:cat>
          <c:val>
            <c:numRef>
              <c:f>'[Bar charts.xlsx]Sheet1'!$C$70:$C$79</c:f>
              <c:numCache>
                <c:formatCode>General</c:formatCode>
                <c:ptCount val="10"/>
                <c:pt idx="0">
                  <c:v>31</c:v>
                </c:pt>
                <c:pt idx="1">
                  <c:v>163</c:v>
                </c:pt>
                <c:pt idx="2">
                  <c:v>118</c:v>
                </c:pt>
                <c:pt idx="3">
                  <c:v>60</c:v>
                </c:pt>
                <c:pt idx="4">
                  <c:v>10</c:v>
                </c:pt>
                <c:pt idx="5">
                  <c:v>96</c:v>
                </c:pt>
                <c:pt idx="6">
                  <c:v>70</c:v>
                </c:pt>
                <c:pt idx="7">
                  <c:v>82</c:v>
                </c:pt>
                <c:pt idx="8">
                  <c:v>174</c:v>
                </c:pt>
                <c:pt idx="9">
                  <c:v>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95-4AB4-9269-8132DD7F456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1"/>
        <c:axId val="226485056"/>
        <c:axId val="226485448"/>
      </c:barChart>
      <c:catAx>
        <c:axId val="2264850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485448"/>
        <c:crossesAt val="1.0000000000000002E-2"/>
        <c:auto val="1"/>
        <c:lblAlgn val="ctr"/>
        <c:lblOffset val="100"/>
        <c:noMultiLvlLbl val="0"/>
      </c:catAx>
      <c:valAx>
        <c:axId val="226485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>
                    <a:solidFill>
                      <a:sysClr val="windowText" lastClr="000000"/>
                    </a:solidFill>
                  </a:rPr>
                  <a:t>No. of respondents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485056"/>
        <c:crosses val="autoZero"/>
        <c:crossBetween val="between"/>
      </c:valAx>
      <c:spPr>
        <a:noFill/>
        <a:ln>
          <a:solidFill>
            <a:schemeClr val="bg2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'[Bar charts.xlsx]Sheet1'!$A$185:$A$188</c:f>
              <c:strCache>
                <c:ptCount val="4"/>
                <c:pt idx="0">
                  <c:v>Broadband</c:v>
                </c:pt>
                <c:pt idx="1">
                  <c:v>Pub/shop</c:v>
                </c:pt>
                <c:pt idx="2">
                  <c:v>Encourage small-scale</c:v>
                </c:pt>
                <c:pt idx="3">
                  <c:v>Rural area</c:v>
                </c:pt>
              </c:strCache>
            </c:strRef>
          </c:cat>
          <c:val>
            <c:numRef>
              <c:f>'[Bar charts.xlsx]Sheet1'!$B$185:$B$188</c:f>
              <c:numCache>
                <c:formatCode>General</c:formatCode>
                <c:ptCount val="4"/>
                <c:pt idx="0">
                  <c:v>6</c:v>
                </c:pt>
                <c:pt idx="1">
                  <c:v>7</c:v>
                </c:pt>
                <c:pt idx="2">
                  <c:v>13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14-4973-BF4B-92269F7814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1"/>
        <c:axId val="226120360"/>
        <c:axId val="226120752"/>
      </c:barChart>
      <c:catAx>
        <c:axId val="2261203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20752"/>
        <c:crossesAt val="1.0000000000000002E-2"/>
        <c:auto val="1"/>
        <c:lblAlgn val="ctr"/>
        <c:lblOffset val="100"/>
        <c:noMultiLvlLbl val="0"/>
      </c:catAx>
      <c:valAx>
        <c:axId val="226120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>
                    <a:solidFill>
                      <a:sysClr val="windowText" lastClr="000000"/>
                    </a:solidFill>
                  </a:rPr>
                  <a:t>No. of comments  N=40 (21%)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20360"/>
        <c:crosses val="autoZero"/>
        <c:crossBetween val="between"/>
      </c:valAx>
      <c:spPr>
        <a:noFill/>
        <a:ln>
          <a:solidFill>
            <a:schemeClr val="bg2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725186840141614"/>
          <c:y val="6.0128020604499656E-2"/>
          <c:w val="0.77718482082376483"/>
          <c:h val="0.7223924008282200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'[Bar charts.xlsx]Sheet1'!$A$198:$A$202</c:f>
              <c:strCache>
                <c:ptCount val="5"/>
                <c:pt idx="0">
                  <c:v>No need</c:v>
                </c:pt>
                <c:pt idx="1">
                  <c:v>Village Hall </c:v>
                </c:pt>
                <c:pt idx="2">
                  <c:v>Shop and allied</c:v>
                </c:pt>
                <c:pt idx="3">
                  <c:v>Play facilities</c:v>
                </c:pt>
                <c:pt idx="4">
                  <c:v>Tourism and woodlands</c:v>
                </c:pt>
              </c:strCache>
            </c:strRef>
          </c:cat>
          <c:val>
            <c:numRef>
              <c:f>'[Bar charts.xlsx]Sheet1'!$B$198:$B$202</c:f>
              <c:numCache>
                <c:formatCode>General</c:formatCode>
                <c:ptCount val="5"/>
                <c:pt idx="0">
                  <c:v>16</c:v>
                </c:pt>
                <c:pt idx="1">
                  <c:v>15</c:v>
                </c:pt>
                <c:pt idx="2">
                  <c:v>17</c:v>
                </c:pt>
                <c:pt idx="3">
                  <c:v>21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8-4B5D-9DE5-3054A306870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1"/>
        <c:axId val="226122320"/>
        <c:axId val="226122712"/>
      </c:barChart>
      <c:catAx>
        <c:axId val="2261223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22712"/>
        <c:crossesAt val="1.0000000000000002E-2"/>
        <c:auto val="1"/>
        <c:lblAlgn val="ctr"/>
        <c:lblOffset val="100"/>
        <c:noMultiLvlLbl val="0"/>
      </c:catAx>
      <c:valAx>
        <c:axId val="226122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>
                    <a:solidFill>
                      <a:sysClr val="windowText" lastClr="000000"/>
                    </a:solidFill>
                  </a:rPr>
                  <a:t>No. of comments  N=67 (35%)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22320"/>
        <c:crosses val="autoZero"/>
        <c:crossBetween val="between"/>
      </c:valAx>
      <c:spPr>
        <a:noFill/>
        <a:ln>
          <a:solidFill>
            <a:schemeClr val="bg2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'[Bar charts.xlsx]Sheet1'!$A$219:$A$222</c:f>
              <c:strCache>
                <c:ptCount val="4"/>
                <c:pt idx="0">
                  <c:v>Examples given in question</c:v>
                </c:pt>
                <c:pt idx="1">
                  <c:v>Views</c:v>
                </c:pt>
                <c:pt idx="2">
                  <c:v>Woodland and countryside</c:v>
                </c:pt>
                <c:pt idx="3">
                  <c:v>Green lanes, BOATs and footpaths</c:v>
                </c:pt>
              </c:strCache>
            </c:strRef>
          </c:cat>
          <c:val>
            <c:numRef>
              <c:f>'[Bar charts.xlsx]Sheet1'!$B$219:$B$222</c:f>
              <c:numCache>
                <c:formatCode>General</c:formatCode>
                <c:ptCount val="4"/>
                <c:pt idx="0">
                  <c:v>65</c:v>
                </c:pt>
                <c:pt idx="1">
                  <c:v>19</c:v>
                </c:pt>
                <c:pt idx="2">
                  <c:v>21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4F-47BF-AD38-AE4393DD9E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1"/>
        <c:axId val="226319064"/>
        <c:axId val="226319456"/>
      </c:barChart>
      <c:catAx>
        <c:axId val="2263190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319456"/>
        <c:crossesAt val="1.0000000000000002E-2"/>
        <c:auto val="1"/>
        <c:lblAlgn val="ctr"/>
        <c:lblOffset val="100"/>
        <c:noMultiLvlLbl val="0"/>
      </c:catAx>
      <c:valAx>
        <c:axId val="226319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>
                    <a:solidFill>
                      <a:sysClr val="windowText" lastClr="000000"/>
                    </a:solidFill>
                  </a:rPr>
                  <a:t>No. of comments  N=80 (42%)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319064"/>
        <c:crosses val="autoZero"/>
        <c:crossBetween val="between"/>
      </c:valAx>
      <c:spPr>
        <a:noFill/>
        <a:ln>
          <a:solidFill>
            <a:schemeClr val="bg2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10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8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A06-100D-4EEC-B787-397D7B4D11CF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68F8-1743-4D24-8DD6-6279F48103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A06-100D-4EEC-B787-397D7B4D11CF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68F8-1743-4D24-8DD6-6279F48103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A06-100D-4EEC-B787-397D7B4D11CF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68F8-1743-4D24-8DD6-6279F48103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A06-100D-4EEC-B787-397D7B4D11CF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68F8-1743-4D24-8DD6-6279F48103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A06-100D-4EEC-B787-397D7B4D11CF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68F8-1743-4D24-8DD6-6279F48103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A06-100D-4EEC-B787-397D7B4D11CF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68F8-1743-4D24-8DD6-6279F48103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A06-100D-4EEC-B787-397D7B4D11CF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68F8-1743-4D24-8DD6-6279F48103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A06-100D-4EEC-B787-397D7B4D11CF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68F8-1743-4D24-8DD6-6279F48103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A06-100D-4EEC-B787-397D7B4D11CF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68F8-1743-4D24-8DD6-6279F48103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A06-100D-4EEC-B787-397D7B4D11CF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68F8-1743-4D24-8DD6-6279F48103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A06-100D-4EEC-B787-397D7B4D11CF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68F8-1743-4D24-8DD6-6279F48103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84A06-100D-4EEC-B787-397D7B4D11CF}" type="datetimeFigureOut">
              <a:rPr lang="en-GB" smtClean="0"/>
              <a:pPr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868F8-1743-4D24-8DD6-6279F481030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Residents’</a:t>
            </a:r>
            <a:r>
              <a:rPr lang="en-GB" sz="4800" b="1" dirty="0"/>
              <a:t> questionnaire survey</a:t>
            </a:r>
            <a:br>
              <a:rPr lang="en-GB" sz="4800" b="1" dirty="0"/>
            </a:br>
            <a:r>
              <a:rPr lang="en-GB" sz="3100" dirty="0"/>
              <a:t>November 2016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en-GB" sz="2000" dirty="0">
              <a:solidFill>
                <a:schemeClr val="tx1"/>
              </a:solidFill>
            </a:endParaRPr>
          </a:p>
          <a:p>
            <a:pPr algn="l"/>
            <a:endParaRPr lang="en-GB" sz="2000" dirty="0">
              <a:solidFill>
                <a:schemeClr val="tx1"/>
              </a:solidFill>
            </a:endParaRPr>
          </a:p>
          <a:p>
            <a:r>
              <a:rPr lang="en-GB" sz="2400" dirty="0">
                <a:solidFill>
                  <a:schemeClr val="tx1"/>
                </a:solidFill>
              </a:rPr>
              <a:t>David Nicholson </a:t>
            </a:r>
          </a:p>
          <a:p>
            <a:r>
              <a:rPr lang="en-GB" sz="1400" dirty="0">
                <a:solidFill>
                  <a:schemeClr val="tx1"/>
                </a:solidFill>
              </a:rPr>
              <a:t>DJN Planning Ltd.</a:t>
            </a:r>
            <a:endParaRPr lang="en-GB" sz="1400" dirty="0"/>
          </a:p>
        </p:txBody>
      </p:sp>
      <p:pic>
        <p:nvPicPr>
          <p:cNvPr id="5" name="Picture 4" descr="C:\Users\David\AppData\Local\Microsoft\Windows\Temporary Internet Files\Content.Word\LB&amp;A_logotype_B&amp;W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980728"/>
            <a:ext cx="2009775" cy="75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Users\David\OneDrive\Consultancy\Little Birch &amp; Aconbury\Evidence base and policy\Artwork\birds_B&amp;W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748953"/>
            <a:ext cx="1149985" cy="989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Other comments on transport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3000" dirty="0"/>
              <a:t>Many comments on traffic speed reduction  </a:t>
            </a:r>
          </a:p>
          <a:p>
            <a:r>
              <a:rPr lang="en-GB" sz="3000" dirty="0"/>
              <a:t>Road maintenance – specific issues e.g. BOATs</a:t>
            </a:r>
          </a:p>
          <a:p>
            <a:r>
              <a:rPr lang="en-GB" sz="3000" dirty="0"/>
              <a:t>Public transport – better service &amp; smaller buses 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95922D4-D170-4465-A0C4-1858934B2E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805734"/>
              </p:ext>
            </p:extLst>
          </p:nvPr>
        </p:nvGraphicFramePr>
        <p:xfrm>
          <a:off x="801365" y="1430708"/>
          <a:ext cx="7541270" cy="2174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9834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Jobs and economy </a:t>
            </a:r>
            <a:br>
              <a:rPr lang="en-GB" dirty="0"/>
            </a:br>
            <a:r>
              <a:rPr lang="en-GB" sz="3600" dirty="0"/>
              <a:t>Type of employment to be encouraged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A8082B7-983F-4754-AA13-41DD2DD59A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1558582"/>
              </p:ext>
            </p:extLst>
          </p:nvPr>
        </p:nvGraphicFramePr>
        <p:xfrm>
          <a:off x="919162" y="1614488"/>
          <a:ext cx="7325246" cy="4190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212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Other comments on jobs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3000" dirty="0"/>
              <a:t>Support for small-scale uses – businesses, diversification, tourism and camping  </a:t>
            </a:r>
          </a:p>
          <a:p>
            <a:r>
              <a:rPr lang="en-GB" sz="3000" dirty="0"/>
              <a:t>Balanced against impacts on rurality</a:t>
            </a:r>
          </a:p>
          <a:p>
            <a:r>
              <a:rPr lang="en-GB" sz="3000" dirty="0"/>
              <a:t>Broadband and local services – shop/Post Office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37E8EAE-383E-4DC0-813A-B721E49646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4126057"/>
              </p:ext>
            </p:extLst>
          </p:nvPr>
        </p:nvGraphicFramePr>
        <p:xfrm>
          <a:off x="895350" y="1423178"/>
          <a:ext cx="7349058" cy="214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3448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en-GB" dirty="0"/>
              <a:t>Community services</a:t>
            </a:r>
            <a:br>
              <a:rPr lang="en-GB" dirty="0"/>
            </a:br>
            <a:r>
              <a:rPr lang="en-GB" sz="3200" dirty="0"/>
              <a:t>Meeting current and future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Most important: broadband </a:t>
            </a:r>
          </a:p>
          <a:p>
            <a:r>
              <a:rPr lang="en-GB" dirty="0"/>
              <a:t>Other priorities: local woodlands, village hall, = mobile phone reception/bus services, Castle Inn.</a:t>
            </a:r>
          </a:p>
          <a:p>
            <a:r>
              <a:rPr lang="en-GB" dirty="0"/>
              <a:t>Least important: St Mary’s Church  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221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Comments on need for services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3000" dirty="0"/>
              <a:t>Most support for various forms of play facilities </a:t>
            </a:r>
          </a:p>
          <a:p>
            <a:r>
              <a:rPr lang="en-GB" sz="3000" dirty="0"/>
              <a:t>Improvements to village hall; provision of shop; and facilities for tourists e.g. car parking and interpretation</a:t>
            </a:r>
          </a:p>
          <a:p>
            <a:r>
              <a:rPr lang="en-GB" sz="3000" dirty="0"/>
              <a:t>Many saw no need – keep area as it is 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BB85667-8E86-49CF-A9DB-5A07926A67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0497160"/>
              </p:ext>
            </p:extLst>
          </p:nvPr>
        </p:nvGraphicFramePr>
        <p:xfrm>
          <a:off x="909376" y="1340669"/>
          <a:ext cx="7335031" cy="2232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8577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en-GB" dirty="0"/>
              <a:t>The environment</a:t>
            </a:r>
            <a:br>
              <a:rPr lang="en-GB" dirty="0"/>
            </a:br>
            <a:r>
              <a:rPr lang="en-GB" sz="3200" dirty="0"/>
              <a:t>How to protect and enhance the environment?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Most important: new development in keeping with its surroundings</a:t>
            </a:r>
          </a:p>
          <a:p>
            <a:r>
              <a:rPr lang="en-GB" dirty="0"/>
              <a:t>Close behind: protecting views</a:t>
            </a:r>
          </a:p>
          <a:p>
            <a:r>
              <a:rPr lang="en-GB" dirty="0"/>
              <a:t>= third: identifying land for local green space / special local features  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124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Features to be protected?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3000" dirty="0"/>
              <a:t>Most supported some or all of the </a:t>
            </a:r>
            <a:r>
              <a:rPr lang="en-GB" sz="3000" dirty="0" err="1"/>
              <a:t>e.g.’s</a:t>
            </a:r>
            <a:r>
              <a:rPr lang="en-GB" sz="3000" dirty="0"/>
              <a:t> in question </a:t>
            </a:r>
          </a:p>
          <a:p>
            <a:r>
              <a:rPr lang="en-GB" sz="3000" dirty="0"/>
              <a:t>Views identified to Hereford, Black Mountains and the </a:t>
            </a:r>
            <a:r>
              <a:rPr lang="en-GB" sz="3000" dirty="0" err="1"/>
              <a:t>Malverns</a:t>
            </a:r>
            <a:r>
              <a:rPr lang="en-GB" sz="3000" dirty="0"/>
              <a:t> (and need for hedge trimming)</a:t>
            </a:r>
          </a:p>
          <a:p>
            <a:endParaRPr lang="en-GB" sz="3000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31BF112-06A6-4470-9FBF-7D9F987DC8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9592930"/>
              </p:ext>
            </p:extLst>
          </p:nvPr>
        </p:nvGraphicFramePr>
        <p:xfrm>
          <a:off x="933474" y="1556792"/>
          <a:ext cx="7310933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2581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Local renewable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Most support for solar power (76%), with limited opposition and few ‘no opinions’ </a:t>
            </a:r>
          </a:p>
          <a:p>
            <a:r>
              <a:rPr lang="en-GB" dirty="0"/>
              <a:t>Also supported: ground heat pumps at 62%</a:t>
            </a:r>
          </a:p>
          <a:p>
            <a:r>
              <a:rPr lang="en-GB" dirty="0"/>
              <a:t>Fewer supported biomass (42%) or wind turbines (29%): over half were opposed to the latter (52%). 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3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Comments on the environment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3000" dirty="0"/>
              <a:t>Wide-ranging answers to this question </a:t>
            </a:r>
          </a:p>
          <a:p>
            <a:r>
              <a:rPr lang="en-GB" sz="3000" dirty="0"/>
              <a:t>Local features: hedge cutting, light pollution, resist urbanisation/maintain rurality, keep farmland</a:t>
            </a:r>
          </a:p>
          <a:p>
            <a:r>
              <a:rPr lang="en-GB" sz="3000" dirty="0"/>
              <a:t>Housing: design, tenure, energy, use of derelict buildings, need, scale and location 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81774C7-1700-4AF2-8C4B-B47F355547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1112000"/>
              </p:ext>
            </p:extLst>
          </p:nvPr>
        </p:nvGraphicFramePr>
        <p:xfrm>
          <a:off x="909376" y="1340768"/>
          <a:ext cx="7335031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9737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Information about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Against 2011 Census: </a:t>
            </a:r>
          </a:p>
          <a:p>
            <a:r>
              <a:rPr lang="en-GB" dirty="0"/>
              <a:t>Females slightly over-represented (53% of responses, 50% Census)</a:t>
            </a:r>
          </a:p>
          <a:p>
            <a:r>
              <a:rPr lang="en-GB" dirty="0"/>
              <a:t>All age groups under-represented, save for the 65-84 group (34% of responses, 25% Census)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17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Residents’ survey Sept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Questionnaires hand delivered &amp; collected to 247 households across the parish</a:t>
            </a:r>
          </a:p>
          <a:p>
            <a:r>
              <a:rPr lang="en-GB" dirty="0"/>
              <a:t>190 completed forms returned – 76.9%</a:t>
            </a:r>
          </a:p>
          <a:p>
            <a:r>
              <a:rPr lang="en-GB" dirty="0"/>
              <a:t>Headline results tonight – much more detail in the Results and Comment Listings reports</a:t>
            </a:r>
          </a:p>
          <a:p>
            <a:r>
              <a:rPr lang="en-GB" dirty="0"/>
              <a:t>20 open and closed questions on housing, traffic, jobs and economy, community services and the environment  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Length of residence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8C720C1-6A28-4002-8CFD-AE24792F2C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7476713"/>
              </p:ext>
            </p:extLst>
          </p:nvPr>
        </p:nvGraphicFramePr>
        <p:xfrm>
          <a:off x="755576" y="1556792"/>
          <a:ext cx="77048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ysClr val="windowText" lastClr="000000"/>
                </a:solidFill>
              </a:rPr>
              <a:t>Which parish do you live or have land in?</a:t>
            </a:r>
            <a:br>
              <a:rPr lang="en-GB" dirty="0">
                <a:solidFill>
                  <a:sysClr val="windowText" lastClr="000000"/>
                </a:solidFill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BBC5DD6-3699-454F-A4F8-6050859A7A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08227"/>
              </p:ext>
            </p:extLst>
          </p:nvPr>
        </p:nvGraphicFramePr>
        <p:xfrm>
          <a:off x="2123728" y="2204864"/>
          <a:ext cx="489654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4511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Key messages for the NDP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Take a more flexible approach to defining the villages than using settlement boundaries</a:t>
            </a:r>
          </a:p>
          <a:p>
            <a:r>
              <a:rPr lang="en-GB" dirty="0"/>
              <a:t>Favour smaller sites for housing over larger</a:t>
            </a:r>
          </a:p>
          <a:p>
            <a:r>
              <a:rPr lang="en-GB" dirty="0"/>
              <a:t>Manage expectations re affordable, starter and smaller  housing</a:t>
            </a:r>
          </a:p>
          <a:p>
            <a:r>
              <a:rPr lang="en-GB" dirty="0"/>
              <a:t>Consider Community Actions to capture aspirations for  transport and community facilities</a:t>
            </a:r>
          </a:p>
          <a:p>
            <a:r>
              <a:rPr lang="en-GB" dirty="0"/>
              <a:t>Include support for specific types of employment and forms of provision such as conversions and home working</a:t>
            </a:r>
          </a:p>
          <a:p>
            <a:r>
              <a:rPr lang="en-GB" dirty="0"/>
              <a:t>Develop environment policies to reflect responses and comments made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120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Housing – size and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Preference for 2 or 3 bed homes (76% and 84%) above larger houses or flats</a:t>
            </a:r>
          </a:p>
          <a:p>
            <a:r>
              <a:rPr lang="en-GB" dirty="0"/>
              <a:t>Most (84%) in favour of privately owned homes over other tenures</a:t>
            </a:r>
          </a:p>
          <a:p>
            <a:r>
              <a:rPr lang="en-GB" dirty="0"/>
              <a:t>Limited support for housing associations (30%) but more for shared ownership (48%)</a:t>
            </a:r>
          </a:p>
          <a:p>
            <a:r>
              <a:rPr lang="en-GB" dirty="0"/>
              <a:t>Self-build and live/work also supported (64% and 57%) 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4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Guiding new housing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sz="3000" dirty="0"/>
              <a:t>Settlement boundaries or criteria approach?</a:t>
            </a:r>
          </a:p>
          <a:p>
            <a:r>
              <a:rPr lang="en-GB" sz="3000" dirty="0"/>
              <a:t>Majority in favour of the latter (52%) over using settlement boundaries (21%) to define the extent of the villages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E453AE1-C212-4DCC-A139-66E4CF550D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4889653"/>
              </p:ext>
            </p:extLst>
          </p:nvPr>
        </p:nvGraphicFramePr>
        <p:xfrm>
          <a:off x="2339752" y="1359942"/>
          <a:ext cx="4308754" cy="2483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967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Size of housing developments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Most (84%) supported single new dwellings, within existing village areas</a:t>
            </a:r>
          </a:p>
          <a:p>
            <a:r>
              <a:rPr lang="en-GB" dirty="0"/>
              <a:t>Some supported smaller schemes (3-5 dwellings, 45%), others did not (36%)</a:t>
            </a:r>
          </a:p>
          <a:p>
            <a:r>
              <a:rPr lang="en-GB" dirty="0"/>
              <a:t>Limited support for a larger development of 10-15 houses: 11% for, 75% against 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8265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Where should houses be built?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3000" dirty="0"/>
          </a:p>
          <a:p>
            <a:r>
              <a:rPr lang="en-GB" sz="3000" dirty="0"/>
              <a:t>Number of specific locations suggested </a:t>
            </a:r>
          </a:p>
          <a:p>
            <a:r>
              <a:rPr lang="en-GB" sz="3000" dirty="0"/>
              <a:t>Continued support for idea of adding to existing “clusters” or infilling</a:t>
            </a:r>
          </a:p>
          <a:p>
            <a:pPr marL="0" indent="0">
              <a:buNone/>
            </a:pPr>
            <a:r>
              <a:rPr lang="en-GB" sz="3000" dirty="0"/>
              <a:t> 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71E1180-74BF-4E39-87A9-6BBA70C383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978960"/>
              </p:ext>
            </p:extLst>
          </p:nvPr>
        </p:nvGraphicFramePr>
        <p:xfrm>
          <a:off x="899592" y="1597224"/>
          <a:ext cx="7632848" cy="2191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5740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Where should houses </a:t>
            </a:r>
            <a:r>
              <a:rPr lang="en-GB" u="sng" dirty="0"/>
              <a:t>not</a:t>
            </a:r>
            <a:r>
              <a:rPr lang="en-GB" dirty="0"/>
              <a:t> be built?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3000" dirty="0"/>
          </a:p>
          <a:p>
            <a:endParaRPr lang="en-GB" sz="3000" dirty="0"/>
          </a:p>
          <a:p>
            <a:r>
              <a:rPr lang="en-GB" sz="3000" dirty="0"/>
              <a:t>Support for protecting the countryside</a:t>
            </a:r>
          </a:p>
          <a:p>
            <a:r>
              <a:rPr lang="en-GB" sz="3000" dirty="0"/>
              <a:t>For infilling – but avoid cramming</a:t>
            </a:r>
          </a:p>
          <a:p>
            <a:r>
              <a:rPr lang="en-GB" sz="3000" dirty="0"/>
              <a:t>Some locations common to previous slide   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062BE81-0F73-414E-B112-6B7B2F9701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9983064"/>
              </p:ext>
            </p:extLst>
          </p:nvPr>
        </p:nvGraphicFramePr>
        <p:xfrm>
          <a:off x="755576" y="1614488"/>
          <a:ext cx="7704856" cy="2678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3737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Other comments on housing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3000" dirty="0"/>
          </a:p>
          <a:p>
            <a:r>
              <a:rPr lang="en-GB" sz="3000" dirty="0"/>
              <a:t>Clear view more affordable, starter and smaller homes needed for young people / families</a:t>
            </a:r>
          </a:p>
          <a:p>
            <a:r>
              <a:rPr lang="en-GB" sz="3000" dirty="0"/>
              <a:t>Not all agreed, or wanted only limited growth</a:t>
            </a:r>
          </a:p>
          <a:p>
            <a:r>
              <a:rPr lang="en-GB" sz="3000" dirty="0"/>
              <a:t>Eco design and public transport also key themes     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F371B68-4724-4763-B9FF-433AA01BB0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689850"/>
              </p:ext>
            </p:extLst>
          </p:nvPr>
        </p:nvGraphicFramePr>
        <p:xfrm>
          <a:off x="919162" y="1614488"/>
          <a:ext cx="7325246" cy="2102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755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Traffic, transport and access – areas for 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Top priority: improvements to road, ditch and verge maintenance</a:t>
            </a:r>
          </a:p>
          <a:p>
            <a:r>
              <a:rPr lang="en-GB" dirty="0"/>
              <a:t>Other priorities: footway and bridleway maintenance, road and pedestrian safety</a:t>
            </a:r>
          </a:p>
          <a:p>
            <a:r>
              <a:rPr lang="en-GB" dirty="0"/>
              <a:t>Less emphasis here on interventions such as reducing traffic speed or traffic calming  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948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887</Words>
  <Application>Microsoft Office PowerPoint</Application>
  <PresentationFormat>On-screen Show (4:3)</PresentationFormat>
  <Paragraphs>159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Residents’ questionnaire survey November 2016 </vt:lpstr>
      <vt:lpstr>Residents’ survey Sept 2016</vt:lpstr>
      <vt:lpstr>Housing – size and type</vt:lpstr>
      <vt:lpstr>Guiding new housing</vt:lpstr>
      <vt:lpstr>Size of housing developments</vt:lpstr>
      <vt:lpstr>Where should houses be built? </vt:lpstr>
      <vt:lpstr>Where should houses not be built? </vt:lpstr>
      <vt:lpstr>Other comments on housing </vt:lpstr>
      <vt:lpstr>Traffic, transport and access – areas for improvement</vt:lpstr>
      <vt:lpstr>Other comments on transport </vt:lpstr>
      <vt:lpstr>Jobs and economy  Type of employment to be encouraged </vt:lpstr>
      <vt:lpstr>Other comments on jobs   </vt:lpstr>
      <vt:lpstr>Community services Meeting current and future needs</vt:lpstr>
      <vt:lpstr>Comments on need for services   </vt:lpstr>
      <vt:lpstr>The environment How to protect and enhance the environment?</vt:lpstr>
      <vt:lpstr>Features to be protected?    </vt:lpstr>
      <vt:lpstr>Local renewable energy</vt:lpstr>
      <vt:lpstr>Comments on the environment   </vt:lpstr>
      <vt:lpstr>Information about you</vt:lpstr>
      <vt:lpstr>Length of residence</vt:lpstr>
      <vt:lpstr>Which parish do you live or have land in? </vt:lpstr>
      <vt:lpstr>Key messages for the NDP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Landowner meeting</dc:title>
  <dc:creator>DJN</dc:creator>
  <cp:lastModifiedBy>David Nicholson</cp:lastModifiedBy>
  <cp:revision>45</cp:revision>
  <dcterms:created xsi:type="dcterms:W3CDTF">2015-01-22T11:01:12Z</dcterms:created>
  <dcterms:modified xsi:type="dcterms:W3CDTF">2016-11-30T08:42:54Z</dcterms:modified>
</cp:coreProperties>
</file>